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84" r:id="rId5"/>
    <p:sldId id="259" r:id="rId6"/>
    <p:sldId id="287" r:id="rId7"/>
    <p:sldId id="262" r:id="rId8"/>
    <p:sldId id="278" r:id="rId9"/>
    <p:sldId id="263" r:id="rId10"/>
    <p:sldId id="286" r:id="rId11"/>
    <p:sldId id="264" r:id="rId12"/>
    <p:sldId id="279" r:id="rId13"/>
    <p:sldId id="281" r:id="rId14"/>
  </p:sldIdLst>
  <p:sldSz cx="9144000" cy="6858000" type="screen4x3"/>
  <p:notesSz cx="68072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E96B098-090B-46DD-9E6A-F112542339E3}">
          <p14:sldIdLst>
            <p14:sldId id="256"/>
            <p14:sldId id="257"/>
            <p14:sldId id="258"/>
            <p14:sldId id="284"/>
            <p14:sldId id="259"/>
            <p14:sldId id="287"/>
            <p14:sldId id="262"/>
            <p14:sldId id="278"/>
            <p14:sldId id="263"/>
            <p14:sldId id="286"/>
            <p14:sldId id="264"/>
            <p14:sldId id="279"/>
            <p14:sldId id="2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235C4-F20F-4DAD-AA21-2C8CA1A465D6}" type="datetimeFigureOut">
              <a:rPr lang="ro-RO" smtClean="0"/>
              <a:t>09.10.2017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05350"/>
            <a:ext cx="5445125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F2733-4CAB-4747-A8CB-43382B9AF57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831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58DF4D-B00D-45F6-ADB7-67A761FD84BE}" type="datetime1">
              <a:rPr lang="en-US" smtClean="0"/>
              <a:t>10/9/2017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1F4E-9A86-42A2-82E7-C67EAD056142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09F9-8D6A-4494-815F-596DA2B57EAE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B5CC-2522-45B7-B7A8-42481AC5E40D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5D5C-CD82-4EBF-924A-7EA478CB9BD8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31A4-CD5A-4977-BE51-7C55BF834213}" type="datetime1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A833-6F50-458A-880E-885F754F323A}" type="datetime1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9C60-21D0-4C2D-B676-2DC732B455BD}" type="datetime1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55BB-6262-4479-86C6-8275662FA40C}" type="datetime1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B26E0BA-A77F-41D4-B4B6-A057FD9E0B95}" type="datetime1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86FEE-0CF5-4D92-B468-EC8616C6E009}" type="datetime1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FDB595-24F8-4EE0-B883-29AE5155016C}" type="datetime1">
              <a:rPr lang="en-US" smtClean="0"/>
              <a:t>10/9/2017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D6F093-E877-435D-B0E0-22A800123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uri-ue.ro/" TargetMode="External"/><Relationship Id="rId2" Type="http://schemas.openxmlformats.org/officeDocument/2006/relationships/hyperlink" Target="mailto:mihaela.toader@fonduri-ue.r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060" y="1589408"/>
            <a:ext cx="7688403" cy="2847704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sz="3100" dirty="0" smtClean="0">
                <a:solidFill>
                  <a:srgbClr val="FF0000"/>
                </a:solidFill>
              </a:rPr>
              <a:t/>
            </a:r>
            <a:br>
              <a:rPr lang="ro-RO" sz="3100" dirty="0" smtClean="0">
                <a:solidFill>
                  <a:srgbClr val="FF0000"/>
                </a:solidFill>
              </a:rPr>
            </a:br>
            <a:r>
              <a:rPr lang="en-US" sz="3600" dirty="0" err="1" smtClean="0">
                <a:solidFill>
                  <a:srgbClr val="FF0000"/>
                </a:solidFill>
              </a:rPr>
              <a:t>Progresul</a:t>
            </a:r>
            <a:r>
              <a:rPr lang="en-US" sz="3600" dirty="0" smtClean="0">
                <a:solidFill>
                  <a:srgbClr val="FF0000"/>
                </a:solidFill>
              </a:rPr>
              <a:t> implement</a:t>
            </a:r>
            <a:r>
              <a:rPr lang="ro-RO" sz="3600" dirty="0" smtClean="0">
                <a:solidFill>
                  <a:srgbClr val="FF0000"/>
                </a:solidFill>
              </a:rPr>
              <a:t>ă</a:t>
            </a:r>
            <a:r>
              <a:rPr lang="en-US" sz="3600" dirty="0" err="1" smtClean="0">
                <a:solidFill>
                  <a:srgbClr val="FF0000"/>
                </a:solidFill>
              </a:rPr>
              <a:t>rii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ro-RO" sz="3600" dirty="0" smtClean="0">
                <a:solidFill>
                  <a:srgbClr val="FF0000"/>
                </a:solidFill>
              </a:rPr>
              <a:t>Planului de Evaluare </a:t>
            </a:r>
            <a:br>
              <a:rPr lang="ro-RO" sz="3600" dirty="0" smtClean="0">
                <a:solidFill>
                  <a:srgbClr val="FF0000"/>
                </a:solidFill>
              </a:rPr>
            </a:br>
            <a:r>
              <a:rPr lang="ro-RO" sz="3600" dirty="0" smtClean="0">
                <a:solidFill>
                  <a:srgbClr val="FF0000"/>
                </a:solidFill>
              </a:rPr>
              <a:t>a </a:t>
            </a:r>
            <a:r>
              <a:rPr lang="en-US" sz="3600" dirty="0" err="1" smtClean="0">
                <a:solidFill>
                  <a:srgbClr val="FF0000"/>
                </a:solidFill>
              </a:rPr>
              <a:t>Acordului</a:t>
            </a:r>
            <a:r>
              <a:rPr lang="en-US" sz="3600" dirty="0" smtClean="0">
                <a:solidFill>
                  <a:srgbClr val="FF0000"/>
                </a:solidFill>
              </a:rPr>
              <a:t> de </a:t>
            </a:r>
            <a:r>
              <a:rPr lang="en-US" sz="3600" dirty="0" err="1" smtClean="0">
                <a:solidFill>
                  <a:srgbClr val="FF0000"/>
                </a:solidFill>
              </a:rPr>
              <a:t>Parteneriat</a:t>
            </a:r>
            <a:r>
              <a:rPr lang="en-US" sz="3600" dirty="0" smtClean="0">
                <a:solidFill>
                  <a:srgbClr val="FF0000"/>
                </a:solidFill>
              </a:rPr>
              <a:t>         2014-2020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pic>
        <p:nvPicPr>
          <p:cNvPr id="4" name="I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300040"/>
            <a:ext cx="1400914" cy="1080120"/>
          </a:xfrm>
          <a:prstGeom prst="rect">
            <a:avLst/>
          </a:prstGeom>
        </p:spPr>
      </p:pic>
      <p:pic>
        <p:nvPicPr>
          <p:cNvPr id="5" name="I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052" y="234734"/>
            <a:ext cx="1332000" cy="1280374"/>
          </a:xfrm>
          <a:prstGeom prst="rect">
            <a:avLst/>
          </a:prstGeom>
        </p:spPr>
      </p:pic>
      <p:pic>
        <p:nvPicPr>
          <p:cNvPr id="7" name="I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061" y="300040"/>
            <a:ext cx="1332000" cy="128936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162467"/>
          </a:xfrm>
        </p:spPr>
        <p:txBody>
          <a:bodyPr>
            <a:normAutofit fontScale="55000" lnSpcReduction="20000"/>
          </a:bodyPr>
          <a:lstStyle/>
          <a:p>
            <a:pPr lvl="0" algn="just"/>
            <a:endParaRPr lang="ro-RO" sz="2800" dirty="0"/>
          </a:p>
          <a:p>
            <a:pPr lvl="0" algn="just"/>
            <a:r>
              <a:rPr lang="ro-RO" sz="2800" b="1" dirty="0"/>
              <a:t>Comunicarea și diseminarea rezultatelor </a:t>
            </a:r>
            <a:r>
              <a:rPr lang="ro-RO" sz="2800" dirty="0"/>
              <a:t>primului raport de evaluare către publicul interesat;</a:t>
            </a:r>
          </a:p>
          <a:p>
            <a:pPr marL="109728" lvl="0" indent="0" algn="just">
              <a:buNone/>
            </a:pPr>
            <a:endParaRPr lang="ro-RO" sz="2800" dirty="0"/>
          </a:p>
          <a:p>
            <a:pPr lvl="0" algn="just"/>
            <a:r>
              <a:rPr lang="ro-RO" sz="2800" b="1" dirty="0"/>
              <a:t>Aplicarea recomandărilor rezultate</a:t>
            </a:r>
            <a:r>
              <a:rPr lang="ro-RO" sz="2800" dirty="0"/>
              <a:t> în urma primului exercițiu de evaluare; </a:t>
            </a:r>
            <a:endParaRPr lang="en-US" sz="2800" dirty="0" smtClean="0"/>
          </a:p>
          <a:p>
            <a:pPr lvl="0" algn="just"/>
            <a:endParaRPr lang="en-US" sz="2800" dirty="0"/>
          </a:p>
          <a:p>
            <a:pPr lvl="0" algn="just"/>
            <a:r>
              <a:rPr lang="ro-RO" b="1" dirty="0"/>
              <a:t>Transmiterea unei noi cereri de finanţare </a:t>
            </a:r>
            <a:r>
              <a:rPr lang="ro-RO" dirty="0"/>
              <a:t>care va avea ca obiectiv specific implementarea celor 3 teme rămase (temele A-C) de implementat din Planul de Evaluare a Acordului de </a:t>
            </a:r>
            <a:r>
              <a:rPr lang="ro-RO" dirty="0" smtClean="0"/>
              <a:t>Parteneriat</a:t>
            </a:r>
          </a:p>
          <a:p>
            <a:pPr lvl="0" algn="just"/>
            <a:endParaRPr lang="ro-RO" dirty="0" smtClean="0"/>
          </a:p>
          <a:p>
            <a:pPr algn="just"/>
            <a:r>
              <a:rPr lang="ro-RO" sz="2800" b="1" dirty="0"/>
              <a:t>Demararea pregătirii documentației de achiziție publică </a:t>
            </a:r>
            <a:r>
              <a:rPr lang="ro-RO" sz="2800" dirty="0"/>
              <a:t>pentru </a:t>
            </a:r>
            <a:r>
              <a:rPr lang="ro-RO" sz="2800" dirty="0" smtClean="0"/>
              <a:t>cele 3 teme </a:t>
            </a:r>
            <a:r>
              <a:rPr lang="ro-RO" sz="2800" dirty="0" err="1" smtClean="0"/>
              <a:t>ră</a:t>
            </a:r>
            <a:r>
              <a:rPr lang="en-US" sz="2800" dirty="0" err="1" smtClean="0"/>
              <a:t>mase</a:t>
            </a:r>
            <a:r>
              <a:rPr lang="ro-RO" sz="2800" dirty="0" smtClean="0"/>
              <a:t> </a:t>
            </a:r>
            <a:r>
              <a:rPr lang="ro-RO" sz="2800" dirty="0"/>
              <a:t>(temele A-C) de implementat din Planul de Evaluare a Acordului de Parteneriat</a:t>
            </a:r>
            <a:r>
              <a:rPr lang="ro-RO" sz="28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primul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trimestru</a:t>
            </a:r>
            <a:r>
              <a:rPr lang="en-US" sz="2800" dirty="0">
                <a:solidFill>
                  <a:srgbClr val="FF0000"/>
                </a:solidFill>
              </a:rPr>
              <a:t> al </a:t>
            </a:r>
            <a:r>
              <a:rPr lang="en-US" sz="2800" dirty="0" err="1">
                <a:solidFill>
                  <a:srgbClr val="FF0000"/>
                </a:solidFill>
              </a:rPr>
              <a:t>anului</a:t>
            </a:r>
            <a:r>
              <a:rPr lang="en-US" sz="2800" dirty="0">
                <a:solidFill>
                  <a:srgbClr val="FF0000"/>
                </a:solidFill>
              </a:rPr>
              <a:t> 2018)</a:t>
            </a:r>
            <a:endParaRPr lang="ro-RO" sz="2800" dirty="0">
              <a:solidFill>
                <a:srgbClr val="FF0000"/>
              </a:solidFill>
            </a:endParaRPr>
          </a:p>
          <a:p>
            <a:pPr lvl="0" algn="just"/>
            <a:endParaRPr lang="ro-RO" dirty="0"/>
          </a:p>
          <a:p>
            <a:pPr lvl="0" algn="just"/>
            <a:r>
              <a:rPr lang="ro-RO" sz="2800" b="1" dirty="0" smtClean="0"/>
              <a:t>Monitorizarea </a:t>
            </a:r>
            <a:r>
              <a:rPr lang="ro-RO" sz="2800" b="1" dirty="0"/>
              <a:t>implementării Planului de evaluare </a:t>
            </a:r>
            <a:r>
              <a:rPr lang="ro-RO" sz="2800" dirty="0"/>
              <a:t>a </a:t>
            </a:r>
            <a:r>
              <a:rPr lang="ro-RO" sz="2800" dirty="0" smtClean="0"/>
              <a:t>Acordului de Parteneriat </a:t>
            </a:r>
            <a:r>
              <a:rPr lang="ro-RO" sz="2800" dirty="0"/>
              <a:t>2014-2020 și </a:t>
            </a:r>
            <a:r>
              <a:rPr lang="ro-RO" sz="2800" b="1" dirty="0"/>
              <a:t>redactarea Notei anuale privind evaluarea </a:t>
            </a:r>
            <a:r>
              <a:rPr lang="ro-RO" sz="2800" dirty="0"/>
              <a:t>aferentă anului următor.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2500" dirty="0">
                <a:solidFill>
                  <a:srgbClr val="FF0000"/>
                </a:solidFill>
                <a:effectLst/>
              </a:rPr>
              <a:t>Evaluările și activitățile de evaluare planificate pentru perioada următoare </a:t>
            </a:r>
            <a:br>
              <a:rPr lang="ro-RO" sz="2500" dirty="0">
                <a:solidFill>
                  <a:srgbClr val="FF0000"/>
                </a:solidFill>
                <a:effectLst/>
              </a:rPr>
            </a:br>
            <a:r>
              <a:rPr lang="ro-RO" sz="2500" dirty="0" smtClean="0">
                <a:solidFill>
                  <a:srgbClr val="FF0000"/>
                </a:solidFill>
                <a:effectLst/>
              </a:rPr>
              <a:t>(octombrie </a:t>
            </a:r>
            <a:r>
              <a:rPr lang="ro-RO" sz="2500" dirty="0">
                <a:solidFill>
                  <a:srgbClr val="FF0000"/>
                </a:solidFill>
                <a:effectLst/>
              </a:rPr>
              <a:t>2017 – </a:t>
            </a:r>
            <a:r>
              <a:rPr lang="ro-RO" sz="2500" dirty="0" smtClean="0">
                <a:solidFill>
                  <a:srgbClr val="FF0000"/>
                </a:solidFill>
                <a:effectLst/>
              </a:rPr>
              <a:t>octombrie </a:t>
            </a:r>
            <a:r>
              <a:rPr lang="ro-RO" sz="2500" dirty="0">
                <a:solidFill>
                  <a:srgbClr val="FF0000"/>
                </a:solidFill>
                <a:effectLst/>
              </a:rPr>
              <a:t>2018) II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56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hangingPunct="0"/>
            <a:r>
              <a:rPr lang="ro-RO" sz="2000" b="1" dirty="0" smtClean="0"/>
              <a:t>Cunoaşterea </a:t>
            </a:r>
            <a:r>
              <a:rPr lang="ro-RO" sz="2000" b="1" dirty="0"/>
              <a:t>şi înţelegerea, de către factorii implicaţi, a activităţii de evaluare a programelor </a:t>
            </a:r>
            <a:r>
              <a:rPr lang="ro-RO" sz="2000" b="1" dirty="0" smtClean="0"/>
              <a:t>operaționale şi a Acordului de Parteneriat;</a:t>
            </a:r>
          </a:p>
          <a:p>
            <a:pPr marL="109728" indent="0" hangingPunct="0">
              <a:buNone/>
            </a:pPr>
            <a:endParaRPr lang="ro-RO" sz="2000" b="1" dirty="0" smtClean="0"/>
          </a:p>
          <a:p>
            <a:pPr hangingPunct="0"/>
            <a:r>
              <a:rPr lang="ro-RO" sz="2000" b="1" dirty="0" smtClean="0"/>
              <a:t>Gradul </a:t>
            </a:r>
            <a:r>
              <a:rPr lang="ro-RO" sz="2000" b="1" dirty="0"/>
              <a:t>de complexitate și noutate a cerinţelor din caietului de </a:t>
            </a:r>
            <a:r>
              <a:rPr lang="ro-RO" sz="2000" b="1" dirty="0" smtClean="0"/>
              <a:t>sarcini;</a:t>
            </a:r>
          </a:p>
          <a:p>
            <a:pPr marL="109728" indent="0" hangingPunct="0">
              <a:buNone/>
            </a:pPr>
            <a:r>
              <a:rPr lang="ro-RO" sz="1700" i="1" dirty="0" smtClean="0"/>
              <a:t>ACȚIUNI : </a:t>
            </a:r>
          </a:p>
          <a:p>
            <a:pPr hangingPunct="0">
              <a:buFont typeface="Wingdings" panose="05000000000000000000" pitchFamily="2" charset="2"/>
              <a:buChar char="q"/>
            </a:pPr>
            <a:r>
              <a:rPr lang="ro-RO" sz="1700" i="1" dirty="0" smtClean="0"/>
              <a:t>dialog susținut cu structurile specializate în achiziții publice </a:t>
            </a:r>
          </a:p>
          <a:p>
            <a:pPr hangingPunct="0">
              <a:buFont typeface="Wingdings" panose="05000000000000000000" pitchFamily="2" charset="2"/>
              <a:buChar char="q"/>
            </a:pPr>
            <a:r>
              <a:rPr lang="ro-RO" sz="1700" i="1" dirty="0" smtClean="0"/>
              <a:t>cooptarea acestora în comitetele de coordonare a evaluării și în programele de instruire prevăzute pentru dezvoltarea capacităţii de evaluare. </a:t>
            </a:r>
          </a:p>
          <a:p>
            <a:pPr marL="109728" indent="0" hangingPunct="0">
              <a:buNone/>
            </a:pPr>
            <a:endParaRPr lang="ro-RO" sz="1700" i="1" dirty="0" smtClean="0"/>
          </a:p>
          <a:p>
            <a:pPr hangingPunct="0"/>
            <a:r>
              <a:rPr lang="ro-RO" sz="2000" b="1" dirty="0" smtClean="0"/>
              <a:t>existența datelor necesare evaluării la surse externe sistemului de management al FESI, în condiţiile în care acestea nu sunt agregate în baze de date convergente și ușor accesibile evaluatorilor;</a:t>
            </a:r>
          </a:p>
          <a:p>
            <a:pPr marL="109728" indent="0" hangingPunct="0">
              <a:buNone/>
            </a:pPr>
            <a:endParaRPr lang="ro-RO" sz="1600" i="1" dirty="0" smtClean="0"/>
          </a:p>
          <a:p>
            <a:pPr marL="109728" indent="0" hangingPunct="0">
              <a:buNone/>
            </a:pPr>
            <a:r>
              <a:rPr lang="ro-RO" sz="1600" i="1" dirty="0" smtClean="0"/>
              <a:t>ACȚIUNI </a:t>
            </a:r>
            <a:r>
              <a:rPr lang="ro-RO" sz="1600" i="1" dirty="0"/>
              <a:t>: </a:t>
            </a:r>
          </a:p>
          <a:p>
            <a:pPr hangingPunct="0">
              <a:buFont typeface="Wingdings" panose="05000000000000000000" pitchFamily="2" charset="2"/>
              <a:buChar char="q"/>
            </a:pPr>
            <a:r>
              <a:rPr lang="ro-RO" sz="1600" i="1" dirty="0" smtClean="0"/>
              <a:t>în cadrul primului exercițiu de evaluare se va urmări testarea și consolidarea relațiilor interinstituționale, în special în ceea ce privește disponibilitatea datelor pentru evaluare. </a:t>
            </a:r>
          </a:p>
          <a:p>
            <a:pPr hangingPunct="0"/>
            <a:endParaRPr lang="ro-RO" sz="2000" dirty="0"/>
          </a:p>
          <a:p>
            <a:pPr hangingPunct="0"/>
            <a:endParaRPr lang="ro-RO" sz="2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ro-RO" sz="3200" dirty="0">
                <a:solidFill>
                  <a:srgbClr val="FF0000"/>
                </a:solidFill>
                <a:effectLst/>
              </a:rPr>
              <a:t>Riscuri și acțiuni de diminuare a efectelor acestora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pPr algn="just"/>
            <a:r>
              <a:rPr lang="ro-RO" dirty="0"/>
              <a:t>În perioada de referință nu au fost identificate necesități de modificare a planului de evaluare a </a:t>
            </a:r>
            <a:r>
              <a:rPr lang="ro-RO" dirty="0" smtClean="0"/>
              <a:t>Acordului de Parteneriat. </a:t>
            </a:r>
            <a:endParaRPr lang="ro-RO" dirty="0"/>
          </a:p>
          <a:p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o-RO" sz="2800" dirty="0">
                <a:solidFill>
                  <a:srgbClr val="FF0000"/>
                </a:solidFill>
                <a:effectLst/>
              </a:rPr>
              <a:t>Propuneri de modificare a planului de evaluare pentru aprobarea CM, </a:t>
            </a:r>
            <a:r>
              <a:rPr lang="ro-RO" sz="2800" dirty="0" smtClean="0">
                <a:solidFill>
                  <a:srgbClr val="FF0000"/>
                </a:solidFill>
                <a:effectLst/>
              </a:rPr>
              <a:t/>
            </a:r>
            <a:br>
              <a:rPr lang="ro-RO" sz="2800" dirty="0" smtClean="0">
                <a:solidFill>
                  <a:srgbClr val="FF0000"/>
                </a:solidFill>
                <a:effectLst/>
              </a:rPr>
            </a:br>
            <a:r>
              <a:rPr lang="ro-RO" sz="2800" dirty="0" smtClean="0">
                <a:solidFill>
                  <a:srgbClr val="FF0000"/>
                </a:solidFill>
                <a:effectLst/>
              </a:rPr>
              <a:t>respectiv </a:t>
            </a:r>
            <a:r>
              <a:rPr lang="ro-RO" sz="2800" dirty="0">
                <a:solidFill>
                  <a:srgbClr val="FF0000"/>
                </a:solidFill>
                <a:effectLst/>
              </a:rPr>
              <a:t>MDRAPFE.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o-RO" b="1" kern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o-RO" b="1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o-RO" sz="2000" b="1" kern="0" dirty="0" smtClean="0">
                <a:solidFill>
                  <a:schemeClr val="accent1">
                    <a:lumMod val="75000"/>
                  </a:schemeClr>
                </a:solidFill>
              </a:rPr>
              <a:t>Ministerul Dezvoltării Regionale, Administrației Publice și Fondurilor </a:t>
            </a:r>
            <a:r>
              <a:rPr lang="ro-RO" sz="2000" b="1" kern="0" dirty="0">
                <a:solidFill>
                  <a:schemeClr val="accent1">
                    <a:lumMod val="75000"/>
                  </a:schemeClr>
                </a:solidFill>
              </a:rPr>
              <a:t>Europene</a:t>
            </a:r>
            <a:r>
              <a:rPr lang="it-IT" sz="2000" kern="0" dirty="0">
                <a:solidFill>
                  <a:srgbClr val="0D1D63"/>
                </a:solidFill>
              </a:rPr>
              <a:t/>
            </a:r>
            <a:br>
              <a:rPr lang="it-IT" sz="2000" kern="0" dirty="0">
                <a:solidFill>
                  <a:srgbClr val="0D1D63"/>
                </a:solidFill>
              </a:rPr>
            </a:br>
            <a:r>
              <a:rPr lang="ro-RO" sz="2000" b="1" kern="0" dirty="0">
                <a:solidFill>
                  <a:schemeClr val="accent1">
                    <a:lumMod val="75000"/>
                  </a:schemeClr>
                </a:solidFill>
              </a:rPr>
              <a:t>Direcția Generală </a:t>
            </a:r>
            <a:r>
              <a:rPr lang="ro-RO" sz="2000" b="1" kern="0" dirty="0" smtClean="0">
                <a:solidFill>
                  <a:schemeClr val="accent1">
                    <a:lumMod val="75000"/>
                  </a:schemeClr>
                </a:solidFill>
              </a:rPr>
              <a:t>Programare, SMIS, Coordonare Sistem </a:t>
            </a:r>
            <a:r>
              <a:rPr lang="ro-RO" sz="2000" b="1" kern="0" dirty="0">
                <a:solidFill>
                  <a:schemeClr val="accent1">
                    <a:lumMod val="75000"/>
                  </a:schemeClr>
                </a:solidFill>
              </a:rPr>
              <a:t>și </a:t>
            </a:r>
            <a:r>
              <a:rPr lang="ro-RO" sz="2000" b="1" kern="0" dirty="0" smtClean="0">
                <a:solidFill>
                  <a:schemeClr val="accent1">
                    <a:lumMod val="75000"/>
                  </a:schemeClr>
                </a:solidFill>
              </a:rPr>
              <a:t>Evaluare Programe Europene</a:t>
            </a:r>
            <a:r>
              <a:rPr lang="it-IT" b="1" kern="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b="1" kern="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o-RO" b="1" kern="0" dirty="0">
                <a:solidFill>
                  <a:schemeClr val="accent1">
                    <a:lumMod val="75000"/>
                  </a:schemeClr>
                </a:solidFill>
              </a:rPr>
              <a:t>E-mail: </a:t>
            </a:r>
            <a:r>
              <a:rPr lang="ro-RO" b="1" kern="0" dirty="0" err="1">
                <a:solidFill>
                  <a:schemeClr val="accent2">
                    <a:lumMod val="40000"/>
                    <a:lumOff val="60000"/>
                  </a:schemeClr>
                </a:solidFill>
                <a:hlinkClick r:id="rId2"/>
              </a:rPr>
              <a:t>mihaela.toader</a:t>
            </a:r>
            <a:r>
              <a:rPr lang="ro-RO" b="1" kern="0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2"/>
              </a:rPr>
              <a:t>@</a:t>
            </a:r>
            <a:r>
              <a:rPr lang="ro-RO" b="1" kern="0" dirty="0" err="1">
                <a:solidFill>
                  <a:schemeClr val="accent2">
                    <a:lumMod val="40000"/>
                    <a:lumOff val="60000"/>
                  </a:schemeClr>
                </a:solidFill>
                <a:hlinkClick r:id="rId2"/>
              </a:rPr>
              <a:t>fonduri-ue.ro</a:t>
            </a:r>
            <a:endParaRPr lang="ro-RO" b="1" kern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o-RO" b="1" kern="0" dirty="0">
                <a:solidFill>
                  <a:schemeClr val="accent1">
                    <a:lumMod val="75000"/>
                  </a:schemeClr>
                </a:solidFill>
              </a:rPr>
              <a:t>Website: </a:t>
            </a:r>
            <a:r>
              <a:rPr lang="ro-RO" b="1" kern="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www.fonduri-ue.ro</a:t>
            </a:r>
            <a:endParaRPr lang="ro-RO" dirty="0"/>
          </a:p>
          <a:p>
            <a:endParaRPr lang="ro-R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ro-RO" sz="2400" dirty="0" smtClean="0"/>
              <a:t>a</a:t>
            </a:r>
            <a:r>
              <a:rPr lang="en-US" sz="2400" dirty="0" smtClean="0"/>
              <a:t>vi</a:t>
            </a:r>
            <a:r>
              <a:rPr lang="ro-RO" sz="2400" dirty="0" err="1" smtClean="0"/>
              <a:t>zat</a:t>
            </a:r>
            <a:r>
              <a:rPr lang="ro-RO" sz="2400" dirty="0" smtClean="0"/>
              <a:t> de CCMAP în 3 februarie 2016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ro-RO" sz="2400" dirty="0" smtClean="0"/>
              <a:t>aprobat de </a:t>
            </a:r>
            <a:r>
              <a:rPr lang="ro-RO" sz="2400" dirty="0"/>
              <a:t>M</a:t>
            </a:r>
            <a:r>
              <a:rPr lang="ro-RO" sz="2400" dirty="0" smtClean="0"/>
              <a:t>inistrul Fondurilor Europene în 18 martie </a:t>
            </a:r>
            <a:r>
              <a:rPr lang="ro-RO" sz="2400" dirty="0"/>
              <a:t>2016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o-RO" sz="2400" dirty="0"/>
              <a:t>transmis Comisiei Europene prin sistemul electronic </a:t>
            </a:r>
            <a:r>
              <a:rPr lang="ro-RO" sz="2400" dirty="0" smtClean="0"/>
              <a:t>SFC2014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o-RO" sz="2400" dirty="0"/>
              <a:t>e</a:t>
            </a:r>
            <a:r>
              <a:rPr lang="ro-RO" sz="2400" dirty="0" smtClean="0"/>
              <a:t>ste un document strategic care </a:t>
            </a:r>
            <a:r>
              <a:rPr lang="ro-RO" sz="2400" dirty="0"/>
              <a:t>stabilește modul de organizare a evaluărilor în timpul perioadei de programare 2014-2020 pentru Acordul de Parteneriat</a:t>
            </a:r>
            <a:endParaRPr lang="ro-RO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ro-RO" sz="2400" dirty="0" smtClean="0"/>
              <a:t>bugetul indicativ al Planului de evaluare – 2</a:t>
            </a:r>
            <a:r>
              <a:rPr lang="en-US" sz="2400" dirty="0" smtClean="0"/>
              <a:t>.</a:t>
            </a:r>
            <a:r>
              <a:rPr lang="ro-RO" sz="2400" dirty="0" smtClean="0"/>
              <a:t>660</a:t>
            </a:r>
            <a:r>
              <a:rPr lang="en-US" sz="2400" dirty="0" smtClean="0"/>
              <a:t>.</a:t>
            </a:r>
            <a:r>
              <a:rPr lang="ro-RO" sz="2400" dirty="0" smtClean="0"/>
              <a:t>000</a:t>
            </a:r>
            <a:r>
              <a:rPr lang="ro-RO" sz="2400" b="1" dirty="0" smtClean="0"/>
              <a:t> </a:t>
            </a:r>
            <a:r>
              <a:rPr lang="ro-RO" sz="2400" dirty="0" smtClean="0"/>
              <a:t>euro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o-RO" sz="2400" dirty="0" smtClean="0"/>
              <a:t>CM este informat în scris cu privire la progresul implementării planului de evaluare, prin intermediul unei </a:t>
            </a:r>
            <a:r>
              <a:rPr lang="ro-RO" sz="2400" dirty="0">
                <a:solidFill>
                  <a:srgbClr val="FF0000"/>
                </a:solidFill>
              </a:rPr>
              <a:t>Note anuale </a:t>
            </a:r>
            <a:r>
              <a:rPr lang="ro-RO" sz="2400" dirty="0" smtClean="0">
                <a:solidFill>
                  <a:srgbClr val="FF0000"/>
                </a:solidFill>
              </a:rPr>
              <a:t>privind evaluarea</a:t>
            </a:r>
            <a:endParaRPr lang="en-GB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o-RO" sz="2400" dirty="0"/>
          </a:p>
          <a:p>
            <a:pPr lvl="0">
              <a:buFont typeface="Wingdings" panose="05000000000000000000" pitchFamily="2" charset="2"/>
              <a:buChar char="§"/>
            </a:pPr>
            <a:endParaRPr lang="ro-RO" sz="2400" dirty="0"/>
          </a:p>
          <a:p>
            <a:pPr lvl="1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000" dirty="0" smtClean="0"/>
              <a:t>Planul de evaluare </a:t>
            </a:r>
            <a:r>
              <a:rPr lang="en-US" sz="3000" dirty="0" smtClean="0"/>
              <a:t>a </a:t>
            </a:r>
            <a:br>
              <a:rPr lang="en-US" sz="3000" dirty="0" smtClean="0"/>
            </a:br>
            <a:r>
              <a:rPr lang="en-US" sz="3000" dirty="0" err="1" smtClean="0"/>
              <a:t>Acordului</a:t>
            </a:r>
            <a:r>
              <a:rPr lang="en-US" sz="3000" dirty="0" smtClean="0"/>
              <a:t> de </a:t>
            </a:r>
            <a:r>
              <a:rPr lang="en-US" sz="3000" dirty="0" err="1" smtClean="0"/>
              <a:t>Parteneriat</a:t>
            </a:r>
            <a:r>
              <a:rPr lang="ro-RO" sz="3000" dirty="0" smtClean="0"/>
              <a:t> 2014-2020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o-RO" sz="2000" dirty="0"/>
              <a:t>Evaluările vor furniza concluzii robuste și, dacă este cazul, recomandări, utile managementului </a:t>
            </a:r>
            <a:r>
              <a:rPr lang="ro-RO" sz="2000" dirty="0" smtClean="0"/>
              <a:t>Acordului de Parteneriat, </a:t>
            </a:r>
            <a:r>
              <a:rPr lang="ro-RO" sz="2000" dirty="0"/>
              <a:t>în legătură cu următoarele teme de evaluare</a:t>
            </a:r>
            <a:r>
              <a:rPr lang="ro-RO" sz="2000" dirty="0" smtClean="0"/>
              <a:t>:</a:t>
            </a:r>
          </a:p>
          <a:p>
            <a:pPr marL="109728" indent="0" algn="just">
              <a:buNone/>
            </a:pPr>
            <a:endParaRPr lang="ro-RO" sz="2000" dirty="0"/>
          </a:p>
          <a:p>
            <a:pPr algn="just"/>
            <a:r>
              <a:rPr lang="ro-RO" sz="2000" dirty="0"/>
              <a:t>Tema A: </a:t>
            </a:r>
            <a:r>
              <a:rPr lang="ro-RO" sz="2000" i="1" dirty="0"/>
              <a:t>Evaluarea contribuției la coeziunea economică, socială și </a:t>
            </a:r>
            <a:r>
              <a:rPr lang="ro-RO" sz="2000" i="1" dirty="0" smtClean="0"/>
              <a:t>teritorială</a:t>
            </a:r>
          </a:p>
          <a:p>
            <a:pPr algn="just">
              <a:spcBef>
                <a:spcPts val="600"/>
              </a:spcBef>
            </a:pPr>
            <a:r>
              <a:rPr lang="ro-RO" sz="2000" dirty="0"/>
              <a:t>Tema B: </a:t>
            </a:r>
            <a:r>
              <a:rPr lang="ro-RO" sz="2000" i="1" dirty="0"/>
              <a:t>Evaluarea relevanței nevoilor de dezvoltare și a contribuției la îndeplinirea obiectivelor tematice și recomandărilor specifice de țară</a:t>
            </a:r>
            <a:endParaRPr lang="ro-RO" sz="2000" dirty="0"/>
          </a:p>
          <a:p>
            <a:pPr algn="just">
              <a:spcBef>
                <a:spcPts val="600"/>
              </a:spcBef>
            </a:pPr>
            <a:r>
              <a:rPr lang="ro-RO" sz="2000" dirty="0"/>
              <a:t>Tema C: </a:t>
            </a:r>
            <a:r>
              <a:rPr lang="ro-RO" sz="2000" i="1" dirty="0"/>
              <a:t>Evaluarea aplicării principiilor orizontale</a:t>
            </a:r>
            <a:endParaRPr lang="ro-RO" sz="2000" dirty="0"/>
          </a:p>
          <a:p>
            <a:pPr algn="just">
              <a:spcBef>
                <a:spcPts val="600"/>
              </a:spcBef>
            </a:pPr>
            <a:r>
              <a:rPr lang="ro-RO" sz="2000" dirty="0"/>
              <a:t>Tema D: </a:t>
            </a:r>
            <a:r>
              <a:rPr lang="ro-RO" sz="2000" i="1" dirty="0"/>
              <a:t>Evaluarea mecanismelor și capacității de implementare a Fondurilor ESI</a:t>
            </a:r>
            <a:endParaRPr lang="ro-RO" sz="2000" dirty="0"/>
          </a:p>
          <a:p>
            <a:pPr algn="just">
              <a:spcBef>
                <a:spcPts val="600"/>
              </a:spcBef>
            </a:pPr>
            <a:r>
              <a:rPr lang="ro-RO" sz="2000" dirty="0"/>
              <a:t>Tema E: </a:t>
            </a:r>
            <a:r>
              <a:rPr lang="ro-RO" sz="2000" i="1" dirty="0"/>
              <a:t>Evaluarea progresului în îndeplinirea indicatorilor din Cadrul de </a:t>
            </a:r>
            <a:r>
              <a:rPr lang="ro-RO" sz="2000" i="1" dirty="0" smtClean="0"/>
              <a:t>Performanță</a:t>
            </a:r>
            <a:endParaRPr lang="ro-RO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o-RO" sz="2800" dirty="0" smtClean="0">
                <a:solidFill>
                  <a:srgbClr val="FF0000"/>
                </a:solidFill>
              </a:rPr>
              <a:t>Temele de evaluare planificate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1600" b="1" dirty="0" smtClean="0"/>
              <a:t>Constituirea Comitetului </a:t>
            </a:r>
            <a:r>
              <a:rPr lang="ro-RO" sz="1600" b="1" dirty="0"/>
              <a:t>de Coordonare a Evaluării </a:t>
            </a:r>
            <a:r>
              <a:rPr lang="en-US" sz="1600" b="1" dirty="0" smtClean="0"/>
              <a:t>at</a:t>
            </a:r>
            <a:r>
              <a:rPr lang="ro-RO" sz="1600" b="1" dirty="0" err="1" smtClean="0"/>
              <a:t>ât</a:t>
            </a:r>
            <a:r>
              <a:rPr lang="ro-RO" sz="1600" b="1" dirty="0" smtClean="0"/>
              <a:t> pentru tema D cât şi pentru tema E </a:t>
            </a:r>
            <a:r>
              <a:rPr lang="ro-RO" sz="1600" dirty="0" smtClean="0"/>
              <a:t>- </a:t>
            </a:r>
            <a:r>
              <a:rPr lang="ro-RO" sz="1600" b="1" dirty="0" smtClean="0"/>
              <a:t>aprilie 2016 şi septembrie 2016 </a:t>
            </a:r>
            <a:r>
              <a:rPr lang="ro-RO" sz="1600" dirty="0" smtClean="0"/>
              <a:t>– discutarea caietului de sarcini şi a  documentelor tehnice aferente achiziției evaluatorului extern cu privire la </a:t>
            </a:r>
            <a:r>
              <a:rPr lang="ro-RO" sz="1600" dirty="0"/>
              <a:t>„</a:t>
            </a:r>
            <a:r>
              <a:rPr lang="ro-RO" sz="1600" i="1" dirty="0"/>
              <a:t>Evaluarea progresului în îndeplinirea indicatorilor din Cadrul de </a:t>
            </a:r>
            <a:r>
              <a:rPr lang="ro-RO" sz="1600" i="1" dirty="0" err="1"/>
              <a:t>Performanţă</a:t>
            </a:r>
            <a:r>
              <a:rPr lang="ro-RO" sz="1600" i="1" dirty="0" smtClean="0"/>
              <a:t>”</a:t>
            </a:r>
            <a:r>
              <a:rPr lang="ro-RO" sz="1600" dirty="0" smtClean="0"/>
              <a:t>, respectiv </a:t>
            </a:r>
            <a:r>
              <a:rPr lang="ro-RO" sz="1600" dirty="0"/>
              <a:t>„</a:t>
            </a:r>
            <a:r>
              <a:rPr lang="ro-RO" sz="1600" i="1" dirty="0"/>
              <a:t>Evaluarea mecanismelor şi capacităţii de implementare a Fondurilor ESI</a:t>
            </a:r>
            <a:r>
              <a:rPr lang="ro-RO" sz="1600" dirty="0" smtClean="0"/>
              <a:t>”.</a:t>
            </a:r>
          </a:p>
          <a:p>
            <a:pPr algn="just"/>
            <a:endParaRPr lang="ro-RO" sz="1600" dirty="0" smtClean="0"/>
          </a:p>
          <a:p>
            <a:pPr algn="just"/>
            <a:r>
              <a:rPr lang="ro-RO" sz="1600" b="1" dirty="0" smtClean="0"/>
              <a:t>Asigurarea resurselor financiare</a:t>
            </a:r>
            <a:r>
              <a:rPr lang="ro-RO" sz="1600" dirty="0" smtClean="0"/>
              <a:t>: </a:t>
            </a:r>
            <a:r>
              <a:rPr lang="ro-RO" sz="1600" dirty="0"/>
              <a:t>cerere de finanțare în cadrul </a:t>
            </a:r>
            <a:r>
              <a:rPr lang="ro-RO" sz="1600" dirty="0" smtClean="0"/>
              <a:t>POAT, aprobată în </a:t>
            </a:r>
            <a:r>
              <a:rPr lang="ro-RO" sz="1600" b="1" dirty="0" smtClean="0"/>
              <a:t>27 octombrie </a:t>
            </a:r>
            <a:r>
              <a:rPr lang="ro-RO" sz="1600" b="1" dirty="0"/>
              <a:t>2016</a:t>
            </a:r>
            <a:r>
              <a:rPr lang="ro-RO" sz="1600" dirty="0"/>
              <a:t>, </a:t>
            </a:r>
            <a:r>
              <a:rPr lang="ro-RO" sz="1600" dirty="0" smtClean="0"/>
              <a:t>un </a:t>
            </a:r>
            <a:r>
              <a:rPr lang="ro-RO" sz="1600" dirty="0"/>
              <a:t>buget diminuat față de cel indicat în planul de evaluare (</a:t>
            </a:r>
            <a:r>
              <a:rPr lang="ro-RO" sz="1600" dirty="0" smtClean="0"/>
              <a:t>4.</a:t>
            </a:r>
            <a:r>
              <a:rPr lang="en-US" sz="1600" dirty="0" smtClean="0"/>
              <a:t>269</a:t>
            </a:r>
            <a:r>
              <a:rPr lang="ro-RO" sz="1600" dirty="0" smtClean="0"/>
              <a:t>.375</a:t>
            </a:r>
            <a:r>
              <a:rPr lang="en-US" sz="1600" dirty="0" smtClean="0"/>
              <a:t> </a:t>
            </a:r>
            <a:r>
              <a:rPr lang="ro-RO" sz="1600" dirty="0" smtClean="0"/>
              <a:t>lei</a:t>
            </a:r>
            <a:r>
              <a:rPr lang="ro-RO" sz="1600" b="1" dirty="0"/>
              <a:t>/</a:t>
            </a:r>
            <a:r>
              <a:rPr lang="ro-RO" sz="1600" dirty="0"/>
              <a:t> </a:t>
            </a:r>
            <a:r>
              <a:rPr lang="ro-RO" sz="1600" dirty="0" smtClean="0"/>
              <a:t>9</a:t>
            </a:r>
            <a:r>
              <a:rPr lang="en-US" sz="1600" dirty="0" smtClean="0"/>
              <a:t>48</a:t>
            </a:r>
            <a:r>
              <a:rPr lang="ro-RO" sz="1600" dirty="0" smtClean="0"/>
              <a:t>.</a:t>
            </a:r>
            <a:r>
              <a:rPr lang="en-US" sz="1600" dirty="0" smtClean="0"/>
              <a:t>7</a:t>
            </a:r>
            <a:r>
              <a:rPr lang="ro-RO" sz="1600" dirty="0" smtClean="0"/>
              <a:t>50 </a:t>
            </a:r>
            <a:r>
              <a:rPr lang="ro-RO" sz="1600" dirty="0"/>
              <a:t>euro</a:t>
            </a:r>
            <a:r>
              <a:rPr lang="ro-RO" sz="1600" dirty="0" smtClean="0"/>
              <a:t>), din cauza resurselor financiare limitate ale programului.</a:t>
            </a:r>
          </a:p>
          <a:p>
            <a:pPr marL="109728" indent="0" algn="just">
              <a:buNone/>
            </a:pPr>
            <a:endParaRPr lang="ro-RO" sz="1600" dirty="0" smtClean="0"/>
          </a:p>
          <a:p>
            <a:pPr algn="just"/>
            <a:r>
              <a:rPr lang="ro-RO" sz="1600" dirty="0"/>
              <a:t>Elaborarea </a:t>
            </a:r>
            <a:r>
              <a:rPr lang="ro-RO" sz="1600" b="1" dirty="0"/>
              <a:t>documentelor tehnice necesare atribuirii prin achiziție publică </a:t>
            </a:r>
            <a:r>
              <a:rPr lang="ro-RO" sz="1600" dirty="0"/>
              <a:t>a </a:t>
            </a:r>
            <a:r>
              <a:rPr lang="en-US" sz="1600" dirty="0" err="1" smtClean="0"/>
              <a:t>dou</a:t>
            </a:r>
            <a:r>
              <a:rPr lang="ro-RO" sz="1400" dirty="0" smtClean="0"/>
              <a:t>ă </a:t>
            </a:r>
            <a:r>
              <a:rPr lang="ro-RO" sz="1600" dirty="0" smtClean="0"/>
              <a:t>contracte multianual</a:t>
            </a:r>
            <a:r>
              <a:rPr lang="en-US" sz="1600" dirty="0" smtClean="0"/>
              <a:t>e</a:t>
            </a:r>
            <a:r>
              <a:rPr lang="ro-RO" sz="1600" dirty="0" smtClean="0"/>
              <a:t> </a:t>
            </a:r>
            <a:r>
              <a:rPr lang="ro-RO" sz="1600" dirty="0"/>
              <a:t>de </a:t>
            </a:r>
            <a:r>
              <a:rPr lang="ro-RO" sz="1600" dirty="0" smtClean="0"/>
              <a:t>servicii în domeniul cercetării economice</a:t>
            </a:r>
          </a:p>
          <a:p>
            <a:pPr marL="109728" indent="0" algn="just">
              <a:buNone/>
            </a:pPr>
            <a:endParaRPr lang="ro-RO" sz="1600" dirty="0" smtClean="0"/>
          </a:p>
          <a:p>
            <a:pPr algn="just"/>
            <a:r>
              <a:rPr lang="ro-RO" sz="1600" b="1" dirty="0"/>
              <a:t>Dezvoltarea capacităţii de evaluare</a:t>
            </a:r>
            <a:endParaRPr lang="ro-RO" sz="1600" b="1" dirty="0" smtClean="0"/>
          </a:p>
          <a:p>
            <a:pPr algn="just"/>
            <a:endParaRPr lang="ro-RO" sz="1600" dirty="0" smtClean="0">
              <a:solidFill>
                <a:srgbClr val="FF0000"/>
              </a:solidFill>
            </a:endParaRPr>
          </a:p>
          <a:p>
            <a:pPr algn="just"/>
            <a:endParaRPr lang="ro-RO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2400" dirty="0" smtClean="0">
                <a:solidFill>
                  <a:srgbClr val="FF0000"/>
                </a:solidFill>
                <a:effectLst/>
              </a:rPr>
              <a:t>Progresul implementării Planului de Evaluare</a:t>
            </a:r>
            <a:endParaRPr lang="ro-RO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8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lnSpcReduction="10000"/>
          </a:bodyPr>
          <a:lstStyle/>
          <a:p>
            <a:pPr lvl="0" fontAlgn="base" hangingPunct="0"/>
            <a:r>
              <a:rPr lang="ro-RO" sz="1600" b="1" dirty="0" smtClean="0"/>
              <a:t>Realizată cu resurse </a:t>
            </a:r>
            <a:r>
              <a:rPr lang="ro-RO" sz="1600" b="1" dirty="0"/>
              <a:t>interne </a:t>
            </a:r>
            <a:r>
              <a:rPr lang="ro-RO" sz="1600" dirty="0"/>
              <a:t>ale Biroului Evaluare </a:t>
            </a:r>
            <a:r>
              <a:rPr lang="ro-RO" sz="1600" dirty="0" smtClean="0"/>
              <a:t>Programe</a:t>
            </a:r>
          </a:p>
          <a:p>
            <a:pPr marL="109728" lvl="0" indent="0" fontAlgn="base" hangingPunct="0">
              <a:buNone/>
            </a:pPr>
            <a:endParaRPr lang="ro-RO" sz="1600" dirty="0" smtClean="0"/>
          </a:p>
          <a:p>
            <a:pPr lvl="0" fontAlgn="base" hangingPunct="0"/>
            <a:r>
              <a:rPr lang="ro-RO" sz="1600" dirty="0" smtClean="0"/>
              <a:t>utilizarea </a:t>
            </a:r>
            <a:r>
              <a:rPr lang="ro-RO" sz="1600" dirty="0"/>
              <a:t>criteriului de atribuire </a:t>
            </a:r>
            <a:r>
              <a:rPr lang="ro-RO" sz="1600" b="1" dirty="0"/>
              <a:t>cel mai bun raport </a:t>
            </a:r>
            <a:r>
              <a:rPr lang="ro-RO" sz="1600" b="1" dirty="0" smtClean="0"/>
              <a:t>calitate-preț</a:t>
            </a:r>
          </a:p>
          <a:p>
            <a:pPr lvl="0" fontAlgn="base" hangingPunct="0"/>
            <a:endParaRPr lang="ro-RO" sz="1600" b="1" dirty="0" smtClean="0"/>
          </a:p>
          <a:p>
            <a:pPr lvl="0" fontAlgn="base" hangingPunct="0"/>
            <a:r>
              <a:rPr lang="ro-RO" sz="1600" b="1" dirty="0" smtClean="0"/>
              <a:t>o </a:t>
            </a:r>
            <a:r>
              <a:rPr lang="ro-RO" sz="1600" b="1" dirty="0"/>
              <a:t>cercetare a pieței </a:t>
            </a:r>
            <a:r>
              <a:rPr lang="ro-RO" sz="1600" dirty="0"/>
              <a:t>în vederea fundamentării bugetului achiziției, potrivit legislației în domeniul achizițiilor </a:t>
            </a:r>
            <a:r>
              <a:rPr lang="ro-RO" sz="1600" dirty="0" smtClean="0"/>
              <a:t>publice</a:t>
            </a:r>
          </a:p>
          <a:p>
            <a:pPr lvl="0" fontAlgn="base" hangingPunct="0"/>
            <a:endParaRPr lang="ro-RO" sz="1600" dirty="0" smtClean="0"/>
          </a:p>
          <a:p>
            <a:pPr lvl="0" algn="just" fontAlgn="base" hangingPunct="0"/>
            <a:r>
              <a:rPr lang="ro-RO" sz="1600" dirty="0"/>
              <a:t>documente tehnice, respectiv </a:t>
            </a:r>
            <a:r>
              <a:rPr lang="ro-RO" sz="1600" b="1" dirty="0"/>
              <a:t>caietul de sarcini, factorii de evaluare a ofertelor și criteriile de calificare și selecție</a:t>
            </a:r>
            <a:r>
              <a:rPr lang="ro-RO" sz="1600" b="1" i="1" dirty="0"/>
              <a:t> </a:t>
            </a:r>
            <a:r>
              <a:rPr lang="ro-RO" sz="1600" dirty="0"/>
              <a:t>au fost dezbătute, îmbunătățite și agreate în cadrul </a:t>
            </a:r>
            <a:r>
              <a:rPr lang="ro-RO" sz="1600" b="1" dirty="0"/>
              <a:t>Comitetului de Coordonare al Evaluării </a:t>
            </a:r>
            <a:r>
              <a:rPr lang="en-US" sz="1600" b="1" dirty="0"/>
              <a:t>at</a:t>
            </a:r>
            <a:r>
              <a:rPr lang="ro-RO" sz="1600" b="1" dirty="0" err="1"/>
              <a:t>ât</a:t>
            </a:r>
            <a:r>
              <a:rPr lang="ro-RO" sz="1600" b="1" dirty="0"/>
              <a:t> pentru tema D cât şi pentru tema E </a:t>
            </a:r>
            <a:r>
              <a:rPr lang="ro-RO" sz="1600" dirty="0"/>
              <a:t>- </a:t>
            </a:r>
            <a:r>
              <a:rPr lang="ro-RO" sz="1600" b="1" dirty="0"/>
              <a:t>aprilie 2016 şi septembrie </a:t>
            </a:r>
            <a:r>
              <a:rPr lang="ro-RO" sz="1600" b="1" dirty="0" smtClean="0"/>
              <a:t>2016</a:t>
            </a:r>
          </a:p>
          <a:p>
            <a:pPr lvl="0" algn="just" fontAlgn="base" hangingPunct="0"/>
            <a:endParaRPr lang="ro-RO" sz="1600" b="1" dirty="0" smtClean="0"/>
          </a:p>
          <a:p>
            <a:pPr lvl="0" fontAlgn="base" hangingPunct="0"/>
            <a:r>
              <a:rPr lang="ro-RO" sz="1600" b="1" dirty="0"/>
              <a:t>ajustate în urma observațiilor structurii de specialitate în domeniul achizițiilor publice</a:t>
            </a:r>
            <a:r>
              <a:rPr lang="ro-RO" sz="1600" dirty="0"/>
              <a:t> </a:t>
            </a:r>
            <a:r>
              <a:rPr lang="ro-RO" sz="1600" dirty="0" smtClean="0"/>
              <a:t> din </a:t>
            </a:r>
            <a:r>
              <a:rPr lang="ro-RO" sz="1600" dirty="0"/>
              <a:t>cadrul ministerului și Agenției Naționale pentru Achiziții Publice, precum și a noilor proceduri rezultate în urma reorganizării </a:t>
            </a:r>
            <a:r>
              <a:rPr lang="ro-RO" sz="1600" dirty="0" smtClean="0"/>
              <a:t>ministerului</a:t>
            </a:r>
          </a:p>
          <a:p>
            <a:pPr marL="109728" lvl="0" indent="0" fontAlgn="base" hangingPunct="0">
              <a:buNone/>
            </a:pPr>
            <a:endParaRPr lang="ro-RO" sz="1600" dirty="0" smtClean="0"/>
          </a:p>
          <a:p>
            <a:pPr fontAlgn="base" hangingPunct="0"/>
            <a:endParaRPr lang="ro-RO" sz="1600" dirty="0"/>
          </a:p>
          <a:p>
            <a:pPr marL="109728" lvl="0" indent="0" fontAlgn="base" hangingPunct="0">
              <a:buNone/>
            </a:pP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effectLst/>
              </a:rPr>
              <a:t> </a:t>
            </a:r>
            <a:br>
              <a:rPr lang="ro-RO" dirty="0">
                <a:effectLst/>
              </a:rPr>
            </a:br>
            <a:r>
              <a:rPr lang="ro-RO" sz="2700" dirty="0">
                <a:solidFill>
                  <a:srgbClr val="FF0000"/>
                </a:solidFill>
                <a:effectLst/>
              </a:rPr>
              <a:t>Elaborarea documentelor tehnice necesare atribuirii prin achiziție publică a unui contract multianual de </a:t>
            </a:r>
            <a:r>
              <a:rPr lang="ro-RO" sz="2700" dirty="0" smtClean="0">
                <a:solidFill>
                  <a:srgbClr val="FF0000"/>
                </a:solidFill>
                <a:effectLst/>
              </a:rPr>
              <a:t>servicii</a:t>
            </a:r>
            <a:br>
              <a:rPr lang="ro-RO" sz="2700" dirty="0" smtClean="0">
                <a:solidFill>
                  <a:srgbClr val="FF0000"/>
                </a:solidFill>
                <a:effectLst/>
              </a:rPr>
            </a:br>
            <a:endParaRPr lang="ro-RO" sz="27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4032448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pPr algn="just"/>
            <a:r>
              <a:rPr lang="ro-RO" sz="1600" dirty="0" smtClean="0"/>
              <a:t>procedura </a:t>
            </a:r>
            <a:r>
              <a:rPr lang="ro-RO" sz="1600" dirty="0"/>
              <a:t>de atribuire a contractului „</a:t>
            </a:r>
            <a:r>
              <a:rPr lang="ro-RO" sz="1600" i="1" dirty="0"/>
              <a:t>Evaluarea mecanismelor și capacității de implementare a Fondurilor ESI</a:t>
            </a:r>
            <a:r>
              <a:rPr lang="ro-RO" sz="1600" dirty="0"/>
              <a:t>” a fost lansată prin anunțul de participare SEAP nr. 177549/27.07.2017, iar deschiderea ofertelor a fost în data de 18 septembrie a.c.</a:t>
            </a:r>
            <a:endParaRPr lang="en-US" sz="1600" dirty="0"/>
          </a:p>
          <a:p>
            <a:endParaRPr lang="en-US" sz="1600" dirty="0" smtClean="0"/>
          </a:p>
          <a:p>
            <a:pPr algn="just"/>
            <a:r>
              <a:rPr lang="ro-RO" sz="1600" dirty="0" smtClean="0"/>
              <a:t>Pentru </a:t>
            </a:r>
            <a:r>
              <a:rPr lang="ro-RO" sz="1600" dirty="0"/>
              <a:t>procedura de atribuire a contractului „</a:t>
            </a:r>
            <a:r>
              <a:rPr lang="ro-RO" sz="1600" i="1" dirty="0"/>
              <a:t>Evaluarea progresului în îndeplinirea indicatorilor din Cadrul de Performanță</a:t>
            </a:r>
            <a:r>
              <a:rPr lang="ro-RO" sz="1600" dirty="0"/>
              <a:t>” cu numărul anunțului de participare SEAP nr. 178585/05.09.2017 </a:t>
            </a:r>
            <a:r>
              <a:rPr lang="en-US" sz="1600" dirty="0" smtClean="0"/>
              <a:t>are </a:t>
            </a:r>
            <a:r>
              <a:rPr lang="ro-RO" sz="1600" dirty="0" smtClean="0"/>
              <a:t>termenul </a:t>
            </a:r>
            <a:r>
              <a:rPr lang="ro-RO" sz="1600" dirty="0"/>
              <a:t>limită </a:t>
            </a:r>
            <a:r>
              <a:rPr lang="ro-RO" sz="1600" dirty="0" smtClean="0"/>
              <a:t>de depunere a </a:t>
            </a:r>
            <a:r>
              <a:rPr lang="ro-RO" sz="1600" dirty="0"/>
              <a:t>ofertelor </a:t>
            </a:r>
            <a:r>
              <a:rPr lang="ro-RO" sz="1600" dirty="0" smtClean="0"/>
              <a:t>24 </a:t>
            </a:r>
            <a:r>
              <a:rPr lang="ro-RO" sz="1600" dirty="0"/>
              <a:t>octombrie a.c.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  <a:effectLst/>
              </a:rPr>
              <a:t>Elaborarea</a:t>
            </a:r>
            <a:r>
              <a:rPr lang="en-US" sz="2400" dirty="0">
                <a:solidFill>
                  <a:srgbClr val="FF0000"/>
                </a:solidFill>
                <a:effectLst/>
              </a:rPr>
              <a:t> </a:t>
            </a:r>
            <a:r>
              <a:rPr lang="ro-RO" sz="2400" dirty="0">
                <a:solidFill>
                  <a:srgbClr val="FF0000"/>
                </a:solidFill>
                <a:effectLst/>
              </a:rPr>
              <a:t>documentelor tehnice necesare atribuirii prin achiziție publică a unui contract multianual de servicii</a:t>
            </a:r>
            <a:r>
              <a:rPr lang="en-US" sz="2400" dirty="0">
                <a:solidFill>
                  <a:srgbClr val="FF0000"/>
                </a:solidFill>
                <a:effectLst/>
              </a:rPr>
              <a:t> </a:t>
            </a:r>
            <a:endParaRPr lang="ro-RO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2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o-RO" sz="4000" dirty="0" smtClean="0"/>
              <a:t>Proiectul </a:t>
            </a:r>
            <a:r>
              <a:rPr lang="ro-RO" sz="4000" dirty="0"/>
              <a:t>”</a:t>
            </a:r>
            <a:r>
              <a:rPr lang="ro-RO" sz="4000" b="1" dirty="0"/>
              <a:t>Asistență tehnică pentru susținerea capacității de </a:t>
            </a:r>
            <a:r>
              <a:rPr lang="ro-RO" sz="4000" b="1" dirty="0" smtClean="0"/>
              <a:t>evaluare</a:t>
            </a:r>
            <a:r>
              <a:rPr lang="ro-RO" sz="4000" dirty="0" smtClean="0"/>
              <a:t>” aprobat </a:t>
            </a:r>
            <a:r>
              <a:rPr lang="ro-RO" sz="4000" dirty="0"/>
              <a:t>de AM POAT la data de 19 octombrie 2016. </a:t>
            </a:r>
            <a:endParaRPr lang="ro-RO" sz="4000" dirty="0" smtClean="0"/>
          </a:p>
          <a:p>
            <a:pPr algn="just"/>
            <a:endParaRPr lang="ro-RO" sz="4000" dirty="0"/>
          </a:p>
          <a:p>
            <a:pPr algn="just"/>
            <a:r>
              <a:rPr lang="ro-RO" sz="4000" dirty="0"/>
              <a:t>Perioada de </a:t>
            </a:r>
            <a:r>
              <a:rPr lang="ro-RO" sz="4000" dirty="0" smtClean="0"/>
              <a:t>implementare -</a:t>
            </a:r>
            <a:r>
              <a:rPr lang="ro-RO" sz="4000" b="1" dirty="0" smtClean="0"/>
              <a:t>1 </a:t>
            </a:r>
            <a:r>
              <a:rPr lang="ro-RO" sz="4000" b="1" dirty="0"/>
              <a:t>martie 2016 </a:t>
            </a:r>
            <a:r>
              <a:rPr lang="ro-RO" sz="4000" b="1" dirty="0" smtClean="0"/>
              <a:t>- 30 septembrie 2020</a:t>
            </a:r>
          </a:p>
          <a:p>
            <a:pPr algn="just"/>
            <a:endParaRPr lang="ro-RO" sz="4000" b="1" dirty="0" smtClean="0"/>
          </a:p>
          <a:p>
            <a:pPr algn="just"/>
            <a:r>
              <a:rPr lang="ro-RO" sz="4000" dirty="0"/>
              <a:t>Valoarea asistenței financiare nerambursabile solicitate este de </a:t>
            </a:r>
            <a:r>
              <a:rPr lang="ro-RO" sz="4000" b="1" dirty="0"/>
              <a:t>4.083.185,11 lei </a:t>
            </a:r>
            <a:r>
              <a:rPr lang="ro-RO" sz="4000" dirty="0"/>
              <a:t>(cu TVA). </a:t>
            </a:r>
            <a:endParaRPr lang="ro-RO" sz="4000" dirty="0" smtClean="0"/>
          </a:p>
          <a:p>
            <a:pPr marL="109728" indent="0" algn="just">
              <a:buNone/>
            </a:pPr>
            <a:endParaRPr lang="ro-RO" sz="4000" dirty="0" smtClean="0"/>
          </a:p>
          <a:p>
            <a:pPr algn="just"/>
            <a:r>
              <a:rPr lang="ro-RO" sz="4000" b="1" dirty="0" smtClean="0"/>
              <a:t>Realizări până </a:t>
            </a:r>
            <a:r>
              <a:rPr lang="ro-RO" sz="4000" b="1" dirty="0"/>
              <a:t>în prezent: </a:t>
            </a:r>
            <a:endParaRPr lang="ro-RO" sz="4000" b="1" dirty="0" smtClean="0"/>
          </a:p>
          <a:p>
            <a:pPr lvl="1" algn="just"/>
            <a:r>
              <a:rPr lang="ro-RO" sz="3600" dirty="0" smtClean="0"/>
              <a:t>17 </a:t>
            </a:r>
            <a:r>
              <a:rPr lang="ro-RO" sz="3600" dirty="0"/>
              <a:t>participări la cursuri de formare și conferințe în domeniul evaluării, care au avut ca scop creșterea competențelor membrilor</a:t>
            </a:r>
            <a:r>
              <a:rPr lang="ro-RO" sz="3600" i="1" dirty="0"/>
              <a:t> </a:t>
            </a:r>
            <a:r>
              <a:rPr lang="ro-RO" sz="3600" dirty="0"/>
              <a:t>Biroului Evaluare </a:t>
            </a:r>
            <a:r>
              <a:rPr lang="ro-RO" sz="3600" dirty="0" smtClean="0"/>
              <a:t>Programe </a:t>
            </a:r>
            <a:endParaRPr lang="en-US" sz="3600" dirty="0" smtClean="0"/>
          </a:p>
          <a:p>
            <a:pPr lvl="1" algn="just"/>
            <a:endParaRPr lang="ro-RO" sz="3600" b="1" dirty="0" smtClean="0"/>
          </a:p>
          <a:p>
            <a:pPr lvl="1" algn="just"/>
            <a:r>
              <a:rPr lang="ro-RO" sz="3600" dirty="0" smtClean="0"/>
              <a:t>Documentația de atribuire </a:t>
            </a:r>
            <a:r>
              <a:rPr lang="ro-RO" sz="3600" dirty="0"/>
              <a:t>dezbătute și agreate în cadrul Grupului de lucru pentru evaluarea performanței din data de 24 februarie </a:t>
            </a:r>
            <a:r>
              <a:rPr lang="ro-RO" sz="3600" dirty="0" smtClean="0"/>
              <a:t>2016</a:t>
            </a:r>
            <a:endParaRPr lang="en-US" sz="3600" dirty="0" smtClean="0"/>
          </a:p>
          <a:p>
            <a:pPr lvl="1" algn="just"/>
            <a:endParaRPr lang="en-US" sz="3600" dirty="0" smtClean="0"/>
          </a:p>
          <a:p>
            <a:pPr lvl="1" algn="just"/>
            <a:r>
              <a:rPr lang="ro-RO" sz="3600" dirty="0"/>
              <a:t>procedura de atribuire a contractului „</a:t>
            </a:r>
            <a:r>
              <a:rPr lang="ro-RO" sz="3600" i="1" dirty="0"/>
              <a:t>Asistență tehnică pentru susținerea capacității de evaluare</a:t>
            </a:r>
            <a:r>
              <a:rPr lang="ro-RO" sz="3600" dirty="0"/>
              <a:t>” cu numărul anunțului de participare SEAP nr. 178644/06.09.2017 are termenul limită </a:t>
            </a:r>
            <a:r>
              <a:rPr lang="ro-RO" sz="3600" dirty="0" smtClean="0"/>
              <a:t>de depunere a </a:t>
            </a:r>
            <a:r>
              <a:rPr lang="ro-RO" sz="3600" dirty="0"/>
              <a:t>ofertelor 25 octombrie a.c</a:t>
            </a:r>
            <a:r>
              <a:rPr lang="ro-RO" sz="3600" dirty="0" smtClean="0"/>
              <a:t>.</a:t>
            </a:r>
            <a:endParaRPr lang="ro-RO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o-RO" sz="2800" dirty="0">
                <a:solidFill>
                  <a:srgbClr val="FF0000"/>
                </a:solidFill>
                <a:effectLst/>
              </a:rPr>
              <a:t>Dezvoltarea capacităţii de evaluare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o-RO" sz="1800" b="1" dirty="0"/>
              <a:t>B</a:t>
            </a:r>
            <a:r>
              <a:rPr lang="ro-RO" sz="1800" b="1" dirty="0" smtClean="0"/>
              <a:t>locaje în demararea procesului de achiziție publică</a:t>
            </a:r>
            <a:r>
              <a:rPr lang="ro-RO" sz="1600" dirty="0" smtClean="0"/>
              <a:t>:</a:t>
            </a:r>
          </a:p>
          <a:p>
            <a:pPr marL="109728" indent="0" algn="just">
              <a:buNone/>
            </a:pPr>
            <a:endParaRPr lang="ro-RO" sz="1600" dirty="0" smtClean="0"/>
          </a:p>
          <a:p>
            <a:pPr lvl="0" algn="just"/>
            <a:r>
              <a:rPr lang="ro-RO" sz="1600" b="1" dirty="0">
                <a:solidFill>
                  <a:srgbClr val="FF0000"/>
                </a:solidFill>
              </a:rPr>
              <a:t>Noutatea modului de abordare a achiziției </a:t>
            </a:r>
            <a:r>
              <a:rPr lang="ro-RO" sz="1600" dirty="0"/>
              <a:t>(contract multianual până la sfârșitul perioadei de programare, plata la livrabil, mecanism de indexare a prețului);</a:t>
            </a:r>
          </a:p>
          <a:p>
            <a:pPr lvl="0" algn="just"/>
            <a:r>
              <a:rPr lang="ro-RO" sz="1600" b="1" dirty="0">
                <a:solidFill>
                  <a:srgbClr val="FF0000"/>
                </a:solidFill>
              </a:rPr>
              <a:t>Gradul tehnic ridicat </a:t>
            </a:r>
            <a:r>
              <a:rPr lang="ro-RO" sz="1600" dirty="0"/>
              <a:t>al documentației;</a:t>
            </a:r>
          </a:p>
          <a:p>
            <a:pPr lvl="0" algn="just"/>
            <a:r>
              <a:rPr lang="ro-RO" sz="1600" b="1" dirty="0">
                <a:solidFill>
                  <a:srgbClr val="FF0000"/>
                </a:solidFill>
              </a:rPr>
              <a:t>Tranziția dificilă de la vechiul la noul cadru normativ </a:t>
            </a:r>
            <a:r>
              <a:rPr lang="ro-RO" sz="1600" dirty="0"/>
              <a:t>în domeniul achizițiilor publice; </a:t>
            </a:r>
          </a:p>
          <a:p>
            <a:pPr lvl="0" algn="just"/>
            <a:r>
              <a:rPr lang="ro-RO" sz="1600" b="1" dirty="0">
                <a:solidFill>
                  <a:srgbClr val="FF0000"/>
                </a:solidFill>
              </a:rPr>
              <a:t>A</a:t>
            </a:r>
            <a:r>
              <a:rPr lang="ro-RO" sz="1600" b="1" dirty="0" smtClean="0">
                <a:solidFill>
                  <a:srgbClr val="FF0000"/>
                </a:solidFill>
              </a:rPr>
              <a:t>daptarea </a:t>
            </a:r>
            <a:r>
              <a:rPr lang="ro-RO" sz="1600" b="1" dirty="0">
                <a:solidFill>
                  <a:srgbClr val="FF0000"/>
                </a:solidFill>
              </a:rPr>
              <a:t>procedurilor interne</a:t>
            </a:r>
            <a:r>
              <a:rPr lang="ro-RO" sz="1600" dirty="0">
                <a:solidFill>
                  <a:srgbClr val="FF0000"/>
                </a:solidFill>
              </a:rPr>
              <a:t> </a:t>
            </a:r>
            <a:r>
              <a:rPr lang="ro-RO" sz="1600" dirty="0"/>
              <a:t>în domeniul achizițiilor publice la noul cadru normativ în materie;</a:t>
            </a:r>
          </a:p>
          <a:p>
            <a:pPr marL="109728" indent="0" algn="just">
              <a:buNone/>
            </a:pPr>
            <a:endParaRPr lang="ro-RO" sz="1600" dirty="0" smtClean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ro-RO" sz="1900" dirty="0" smtClean="0"/>
              <a:t>Obiectivul planului de evaluare privind consolidarea rapoartelor anuale şi de progres prin includerea rezultatelor evaluărilor este afectat.</a:t>
            </a:r>
          </a:p>
          <a:p>
            <a:endParaRPr lang="ro-RO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700" dirty="0" smtClean="0">
                <a:solidFill>
                  <a:srgbClr val="FF0000"/>
                </a:solidFill>
                <a:effectLst/>
              </a:rPr>
              <a:t>Decalaje </a:t>
            </a:r>
            <a:r>
              <a:rPr lang="ro-RO" sz="2700" dirty="0">
                <a:solidFill>
                  <a:srgbClr val="FF0000"/>
                </a:solidFill>
                <a:effectLst/>
              </a:rPr>
              <a:t>în ceea ce privește evaluările și activitățile de evaluare </a:t>
            </a:r>
            <a:r>
              <a:rPr lang="ro-RO" sz="2700" dirty="0" smtClean="0">
                <a:solidFill>
                  <a:srgbClr val="FF0000"/>
                </a:solidFill>
                <a:effectLst/>
              </a:rPr>
              <a:t>planificate</a:t>
            </a:r>
            <a:r>
              <a:rPr lang="ro-RO" sz="2700" dirty="0">
                <a:solidFill>
                  <a:srgbClr val="FF0000"/>
                </a:solidFill>
                <a:effectLst/>
              </a:rPr>
              <a:t>,</a:t>
            </a:r>
            <a:r>
              <a:rPr lang="ro-RO" sz="2700" dirty="0" smtClean="0">
                <a:solidFill>
                  <a:srgbClr val="FF0000"/>
                </a:solidFill>
                <a:effectLst/>
              </a:rPr>
              <a:t> soluții </a:t>
            </a:r>
            <a:r>
              <a:rPr lang="ro-RO" sz="2700" dirty="0">
                <a:solidFill>
                  <a:srgbClr val="FF0000"/>
                </a:solidFill>
                <a:effectLst/>
              </a:rPr>
              <a:t>propuse și adoptate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just"/>
            <a:endParaRPr lang="ro-RO" sz="6000" b="1" dirty="0" smtClean="0"/>
          </a:p>
          <a:p>
            <a:pPr lvl="0" algn="just"/>
            <a:r>
              <a:rPr lang="ro-RO" sz="6000" b="1" dirty="0" smtClean="0"/>
              <a:t>Derularea </a:t>
            </a:r>
            <a:r>
              <a:rPr lang="ro-RO" sz="6000" b="1" dirty="0"/>
              <a:t>procedurii de achiziție publică </a:t>
            </a:r>
            <a:r>
              <a:rPr lang="ro-RO" sz="6000" dirty="0"/>
              <a:t>a serviciilor de evaluare pentru contractele „</a:t>
            </a:r>
            <a:r>
              <a:rPr lang="ro-RO" sz="6000" i="1" dirty="0"/>
              <a:t>Evaluarea progresului în îndeplinirea indicatorilor din Cadrul de Performanţă</a:t>
            </a:r>
            <a:r>
              <a:rPr lang="ro-RO" sz="6000" dirty="0"/>
              <a:t>”, respectiv „</a:t>
            </a:r>
            <a:r>
              <a:rPr lang="ro-RO" sz="6000" i="1" dirty="0"/>
              <a:t>Evaluarea mecanismelor şi capacităţii de implementare a Fondurilor </a:t>
            </a:r>
            <a:r>
              <a:rPr lang="ro-RO" sz="6000" i="1" dirty="0" smtClean="0"/>
              <a:t>ESI</a:t>
            </a:r>
            <a:r>
              <a:rPr lang="ro-RO" sz="6000" dirty="0" smtClean="0"/>
              <a:t>” și contractarea operatorilor </a:t>
            </a:r>
            <a:r>
              <a:rPr lang="ro-RO" sz="6000" dirty="0"/>
              <a:t>economici declarați câștigători </a:t>
            </a:r>
            <a:r>
              <a:rPr lang="ro-RO" sz="6000" i="1" dirty="0" smtClean="0">
                <a:solidFill>
                  <a:srgbClr val="FF0000"/>
                </a:solidFill>
              </a:rPr>
              <a:t>(decembrie </a:t>
            </a:r>
            <a:r>
              <a:rPr lang="ro-RO" sz="6000" i="1" dirty="0">
                <a:solidFill>
                  <a:srgbClr val="FF0000"/>
                </a:solidFill>
              </a:rPr>
              <a:t>2017</a:t>
            </a:r>
            <a:r>
              <a:rPr lang="ro-RO" sz="6000" dirty="0" smtClean="0">
                <a:solidFill>
                  <a:srgbClr val="FF0000"/>
                </a:solidFill>
              </a:rPr>
              <a:t>)</a:t>
            </a:r>
          </a:p>
          <a:p>
            <a:pPr lvl="0" algn="just"/>
            <a:endParaRPr lang="ro-RO" sz="6000" dirty="0" smtClean="0">
              <a:solidFill>
                <a:srgbClr val="FF0000"/>
              </a:solidFill>
            </a:endParaRPr>
          </a:p>
          <a:p>
            <a:pPr lvl="0" algn="just"/>
            <a:r>
              <a:rPr lang="ro-RO" sz="6000" b="1" dirty="0" smtClean="0"/>
              <a:t>Demararea </a:t>
            </a:r>
            <a:r>
              <a:rPr lang="ro-RO" sz="6000" b="1" dirty="0"/>
              <a:t>acțiunii de reconfirmare a membrilor Comitetului de Coordonare a Evaluării</a:t>
            </a:r>
            <a:r>
              <a:rPr lang="ro-RO" sz="6000" dirty="0"/>
              <a:t>, având în vedere reorganizările instituționale survenite</a:t>
            </a:r>
            <a:r>
              <a:rPr lang="it-IT" sz="6000" dirty="0" smtClean="0"/>
              <a:t>;</a:t>
            </a:r>
            <a:endParaRPr lang="ro-RO" sz="6000" dirty="0" smtClean="0"/>
          </a:p>
          <a:p>
            <a:pPr lvl="0" algn="just"/>
            <a:endParaRPr lang="ro-RO" sz="6000" dirty="0" smtClean="0"/>
          </a:p>
          <a:p>
            <a:pPr lvl="0" algn="just"/>
            <a:r>
              <a:rPr lang="ro-RO" sz="6000" b="1" dirty="0" smtClean="0"/>
              <a:t>Dezbaterea </a:t>
            </a:r>
            <a:r>
              <a:rPr lang="ro-RO" sz="6000" b="1" dirty="0"/>
              <a:t>și aprobarea în cadrul CCE </a:t>
            </a:r>
            <a:r>
              <a:rPr lang="ro-RO" sz="6000" b="1" dirty="0" smtClean="0"/>
              <a:t>pentru temele de evaluare D </a:t>
            </a:r>
            <a:r>
              <a:rPr lang="ro-RO" sz="6000" b="1" dirty="0" err="1" smtClean="0"/>
              <a:t>pespectiv</a:t>
            </a:r>
            <a:r>
              <a:rPr lang="ro-RO" sz="6000" b="1" dirty="0" smtClean="0"/>
              <a:t> E </a:t>
            </a:r>
            <a:r>
              <a:rPr lang="ro-RO" sz="6000" b="1" dirty="0"/>
              <a:t>a raportului inițial </a:t>
            </a:r>
            <a:r>
              <a:rPr lang="ro-RO" sz="6000" dirty="0"/>
              <a:t>conținând metodologia de evaluare aferentă </a:t>
            </a:r>
            <a:r>
              <a:rPr lang="ro-RO" sz="6000" dirty="0" smtClean="0"/>
              <a:t>contractului „</a:t>
            </a:r>
            <a:r>
              <a:rPr lang="ro-RO" sz="6000" i="1" dirty="0" smtClean="0"/>
              <a:t>Evaluarea </a:t>
            </a:r>
            <a:r>
              <a:rPr lang="ro-RO" sz="6000" i="1" dirty="0"/>
              <a:t>progresului în îndeplinirea indicatorilor din Cadrul de Performanţă</a:t>
            </a:r>
            <a:r>
              <a:rPr lang="ro-RO" sz="6000" dirty="0"/>
              <a:t>”, respectiv „</a:t>
            </a:r>
            <a:r>
              <a:rPr lang="ro-RO" sz="6000" i="1" dirty="0"/>
              <a:t>Evaluarea mecanismelor şi capacităţii de implementare a Fondurilor ESI</a:t>
            </a:r>
            <a:r>
              <a:rPr lang="ro-RO" sz="6000" dirty="0" smtClean="0"/>
              <a:t>”</a:t>
            </a:r>
            <a:r>
              <a:rPr lang="en-US" sz="6000" dirty="0" smtClean="0"/>
              <a:t>;</a:t>
            </a:r>
            <a:endParaRPr lang="ro-RO" sz="6000" dirty="0" smtClean="0"/>
          </a:p>
          <a:p>
            <a:pPr lvl="0" algn="just"/>
            <a:endParaRPr lang="ro-RO" sz="6000" b="1" dirty="0" smtClean="0"/>
          </a:p>
          <a:p>
            <a:pPr lvl="0" algn="just"/>
            <a:r>
              <a:rPr lang="ro-RO" sz="6000" b="1" dirty="0" smtClean="0"/>
              <a:t>Implementarea </a:t>
            </a:r>
            <a:r>
              <a:rPr lang="ro-RO" sz="6000" b="1" dirty="0"/>
              <a:t>metodologiei de evaluare</a:t>
            </a:r>
            <a:r>
              <a:rPr lang="ro-RO" sz="6000" dirty="0"/>
              <a:t>, conform raportului inițial; </a:t>
            </a:r>
          </a:p>
          <a:p>
            <a:pPr lvl="0" algn="just"/>
            <a:endParaRPr lang="ro-RO" sz="6000" dirty="0" smtClean="0"/>
          </a:p>
          <a:p>
            <a:pPr lvl="0" algn="just"/>
            <a:r>
              <a:rPr lang="ro-RO" sz="6000" dirty="0" smtClean="0"/>
              <a:t>Elaborarea </a:t>
            </a:r>
            <a:r>
              <a:rPr lang="ro-RO" sz="6000" dirty="0"/>
              <a:t>raportului de evaluare aferent anului 2017 în cadrul celor două contracte „</a:t>
            </a:r>
            <a:r>
              <a:rPr lang="ro-RO" sz="6000" i="1" dirty="0"/>
              <a:t>Evaluarea progresului în îndeplinirea indicatorilor din Cadrul de </a:t>
            </a:r>
            <a:r>
              <a:rPr lang="ro-RO" sz="6000" i="1" dirty="0" err="1"/>
              <a:t>Performanţă</a:t>
            </a:r>
            <a:r>
              <a:rPr lang="ro-RO" sz="6000" dirty="0"/>
              <a:t>”, respectiv „</a:t>
            </a:r>
            <a:r>
              <a:rPr lang="ro-RO" sz="6000" i="1" dirty="0"/>
              <a:t>Evaluarea mecanismelor </a:t>
            </a:r>
            <a:r>
              <a:rPr lang="ro-RO" sz="6000" i="1" dirty="0" err="1"/>
              <a:t>şi</a:t>
            </a:r>
            <a:r>
              <a:rPr lang="ro-RO" sz="6000" i="1" dirty="0"/>
              <a:t> </a:t>
            </a:r>
            <a:r>
              <a:rPr lang="ro-RO" sz="6000" i="1" dirty="0" err="1"/>
              <a:t>capacităţii</a:t>
            </a:r>
            <a:r>
              <a:rPr lang="ro-RO" sz="6000" i="1" dirty="0"/>
              <a:t> de implementare a Fondurilor ESI</a:t>
            </a:r>
            <a:r>
              <a:rPr lang="ro-RO" sz="6000" dirty="0"/>
              <a:t>”</a:t>
            </a:r>
            <a:r>
              <a:rPr lang="en-US" sz="6000" dirty="0"/>
              <a:t> </a:t>
            </a:r>
            <a:r>
              <a:rPr lang="en-US" sz="6000" dirty="0">
                <a:solidFill>
                  <a:srgbClr val="FF0000"/>
                </a:solidFill>
              </a:rPr>
              <a:t>(</a:t>
            </a:r>
            <a:r>
              <a:rPr lang="ro-RO" sz="6000" dirty="0">
                <a:solidFill>
                  <a:srgbClr val="FF0000"/>
                </a:solidFill>
              </a:rPr>
              <a:t>al doilea </a:t>
            </a:r>
            <a:r>
              <a:rPr lang="en-US" sz="6000" dirty="0" err="1">
                <a:solidFill>
                  <a:srgbClr val="FF0000"/>
                </a:solidFill>
              </a:rPr>
              <a:t>trimestru</a:t>
            </a:r>
            <a:r>
              <a:rPr lang="en-US" sz="6000" dirty="0">
                <a:solidFill>
                  <a:srgbClr val="FF0000"/>
                </a:solidFill>
              </a:rPr>
              <a:t> al </a:t>
            </a:r>
            <a:r>
              <a:rPr lang="en-US" sz="6000" dirty="0" err="1">
                <a:solidFill>
                  <a:srgbClr val="FF0000"/>
                </a:solidFill>
              </a:rPr>
              <a:t>anului</a:t>
            </a:r>
            <a:r>
              <a:rPr lang="en-US" sz="6000" dirty="0">
                <a:solidFill>
                  <a:srgbClr val="FF0000"/>
                </a:solidFill>
              </a:rPr>
              <a:t> 2018</a:t>
            </a:r>
            <a:r>
              <a:rPr lang="en-US" sz="6000" dirty="0" smtClean="0"/>
              <a:t>);</a:t>
            </a:r>
            <a:endParaRPr lang="ro-RO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o-RO" sz="2500" dirty="0">
                <a:solidFill>
                  <a:srgbClr val="FF0000"/>
                </a:solidFill>
                <a:effectLst/>
              </a:rPr>
              <a:t>Evaluările și activitățile de evaluare planificate pentru perioada următoare </a:t>
            </a:r>
            <a:br>
              <a:rPr lang="ro-RO" sz="2500" dirty="0">
                <a:solidFill>
                  <a:srgbClr val="FF0000"/>
                </a:solidFill>
                <a:effectLst/>
              </a:rPr>
            </a:br>
            <a:r>
              <a:rPr lang="ro-RO" sz="2500" dirty="0">
                <a:solidFill>
                  <a:srgbClr val="FF0000"/>
                </a:solidFill>
                <a:effectLst/>
              </a:rPr>
              <a:t>(</a:t>
            </a:r>
            <a:r>
              <a:rPr lang="en-US" sz="2500" dirty="0" err="1">
                <a:solidFill>
                  <a:srgbClr val="FF0000"/>
                </a:solidFill>
                <a:effectLst/>
              </a:rPr>
              <a:t>oct</a:t>
            </a:r>
            <a:r>
              <a:rPr lang="ro-RO" sz="2500" dirty="0" err="1">
                <a:solidFill>
                  <a:srgbClr val="FF0000"/>
                </a:solidFill>
                <a:effectLst/>
              </a:rPr>
              <a:t>ombrie</a:t>
            </a:r>
            <a:r>
              <a:rPr lang="ro-RO" sz="2500" dirty="0">
                <a:solidFill>
                  <a:srgbClr val="FF0000"/>
                </a:solidFill>
                <a:effectLst/>
              </a:rPr>
              <a:t> 2017 - </a:t>
            </a:r>
            <a:r>
              <a:rPr lang="en-US" sz="2500" dirty="0" err="1">
                <a:solidFill>
                  <a:srgbClr val="FF0000"/>
                </a:solidFill>
                <a:effectLst/>
              </a:rPr>
              <a:t>oct</a:t>
            </a:r>
            <a:r>
              <a:rPr lang="ro-RO" sz="2500" dirty="0" err="1">
                <a:solidFill>
                  <a:srgbClr val="FF0000"/>
                </a:solidFill>
                <a:effectLst/>
              </a:rPr>
              <a:t>ombrie</a:t>
            </a:r>
            <a:r>
              <a:rPr lang="ro-RO" sz="2500" dirty="0">
                <a:solidFill>
                  <a:srgbClr val="FF0000"/>
                </a:solidFill>
                <a:effectLst/>
              </a:rPr>
              <a:t> 2018) 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F093-E877-435D-B0E0-22A80012367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6327</TotalTime>
  <Words>1223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               Progresul implementării  Planului de Evaluare  a Acordului de Parteneriat         2014-2020 </vt:lpstr>
      <vt:lpstr>Planul de evaluare a  Acordului de Parteneriat 2014-2020</vt:lpstr>
      <vt:lpstr>Temele de evaluare planificate</vt:lpstr>
      <vt:lpstr>Progresul implementării Planului de Evaluare</vt:lpstr>
      <vt:lpstr>  Elaborarea documentelor tehnice necesare atribuirii prin achiziție publică a unui contract multianual de servicii </vt:lpstr>
      <vt:lpstr>Elaborarea documentelor tehnice necesare atribuirii prin achiziție publică a unui contract multianual de servicii </vt:lpstr>
      <vt:lpstr>Dezvoltarea capacităţii de evaluare</vt:lpstr>
      <vt:lpstr>Decalaje în ceea ce privește evaluările și activitățile de evaluare planificate, soluții propuse și adoptate</vt:lpstr>
      <vt:lpstr>Evaluările și activitățile de evaluare planificate pentru perioada următoare  (octombrie 2017 - octombrie 2018) I</vt:lpstr>
      <vt:lpstr>Evaluările și activitățile de evaluare planificate pentru perioada următoare  (octombrie 2017 – octombrie 2018) II</vt:lpstr>
      <vt:lpstr>Riscuri și acțiuni de diminuare a efectelor acestora </vt:lpstr>
      <vt:lpstr>Propuneri de modificare a planului de evaluare pentru aprobarea CM,  respectiv MDRAPFE.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Plan for the Operational Programme Competitiveness  2014-2020</dc:title>
  <dc:creator>user</dc:creator>
  <cp:lastModifiedBy>Alina Mirea</cp:lastModifiedBy>
  <cp:revision>152</cp:revision>
  <cp:lastPrinted>2015-11-03T15:33:56Z</cp:lastPrinted>
  <dcterms:created xsi:type="dcterms:W3CDTF">2015-10-27T18:54:49Z</dcterms:created>
  <dcterms:modified xsi:type="dcterms:W3CDTF">2017-10-09T13:03:20Z</dcterms:modified>
</cp:coreProperties>
</file>